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4" r:id="rId6"/>
    <p:sldId id="265" r:id="rId7"/>
    <p:sldId id="266" r:id="rId8"/>
    <p:sldId id="263" r:id="rId9"/>
    <p:sldId id="267" r:id="rId10"/>
    <p:sldId id="260" r:id="rId11"/>
    <p:sldId id="268" r:id="rId12"/>
    <p:sldId id="26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ACFE-6149-4816-AF74-D04AD31529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9D911C-DCC3-487C-B3F5-D6EFE9552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4102E3-D124-4201-814D-78F97CB15F38}"/>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5" name="Footer Placeholder 4">
            <a:extLst>
              <a:ext uri="{FF2B5EF4-FFF2-40B4-BE49-F238E27FC236}">
                <a16:creationId xmlns:a16="http://schemas.microsoft.com/office/drawing/2014/main" id="{9EC0A262-A5BE-4E83-814C-F2BE414345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F72E0D-38E6-43DE-B465-4EF73C2A4160}"/>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307005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77418-4DB5-4E63-9C2B-58F043AD1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853DA9-521B-45C8-B5AE-57B7B569C9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DE04E-CF51-4EF5-93BE-6CC6C57464C3}"/>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5" name="Footer Placeholder 4">
            <a:extLst>
              <a:ext uri="{FF2B5EF4-FFF2-40B4-BE49-F238E27FC236}">
                <a16:creationId xmlns:a16="http://schemas.microsoft.com/office/drawing/2014/main" id="{859B63B6-A996-4D15-89E5-9C3F995518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E26F98-DEE5-4447-9E16-FDB445AA6EF4}"/>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388406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9F4AF-02AB-425B-9F4C-4EB13006C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0108C0-DC66-4C58-AD7F-2325638F6F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2206F-2A3A-4596-B50D-6F4371E74741}"/>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5" name="Footer Placeholder 4">
            <a:extLst>
              <a:ext uri="{FF2B5EF4-FFF2-40B4-BE49-F238E27FC236}">
                <a16:creationId xmlns:a16="http://schemas.microsoft.com/office/drawing/2014/main" id="{8C72FF87-678C-4E91-BB03-31B43E5A82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D5174B-72B9-4549-81FB-2F56C26577EA}"/>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212105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BEAC-3022-4D83-99AE-4BB528433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71F15-98A1-4874-99C8-ABF3A164FA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B7807-B37B-449C-B9CE-CD03E666A67E}"/>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5" name="Footer Placeholder 4">
            <a:extLst>
              <a:ext uri="{FF2B5EF4-FFF2-40B4-BE49-F238E27FC236}">
                <a16:creationId xmlns:a16="http://schemas.microsoft.com/office/drawing/2014/main" id="{5528E0C7-957B-4EEB-B874-7CA7D7FA97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B05258-C5A9-4BB5-B9C9-592630A187A5}"/>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339822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C3F-D869-428B-A09E-DDE8ABD0DC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59629C-EB97-471D-8259-2090A3D267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172B2-3F46-49E1-97B6-AA09125A3746}"/>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5" name="Footer Placeholder 4">
            <a:extLst>
              <a:ext uri="{FF2B5EF4-FFF2-40B4-BE49-F238E27FC236}">
                <a16:creationId xmlns:a16="http://schemas.microsoft.com/office/drawing/2014/main" id="{D517C53F-2C68-4704-8AF8-287288A05E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AD2855-8157-4866-BE0B-0D652DB11CAE}"/>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105736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5AE8-6B25-4376-9182-5962711EF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C91C76-EAE6-40B7-9872-97246FA739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E475E2-4D86-4D1C-A2D0-E571156CC0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C2FD8A-8FA7-464C-A585-E4C4CF71D567}"/>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6" name="Footer Placeholder 5">
            <a:extLst>
              <a:ext uri="{FF2B5EF4-FFF2-40B4-BE49-F238E27FC236}">
                <a16:creationId xmlns:a16="http://schemas.microsoft.com/office/drawing/2014/main" id="{EE5D8EC0-D289-4549-B998-193D5F1D8D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091D86-9563-4CAB-B8B1-D60E7B831117}"/>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406934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5501-283E-4984-B0A6-B80396D70C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A5DBEF-1455-438D-B984-C6B0EACAC9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F0BB36-B29A-4284-A3BC-817C69B6AE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B7E00D-93CD-451C-83CF-C1F583ADB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F8B99-B3D3-45C2-A149-7770C97F7D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B74425-025B-441D-9FA2-F61F9D2D97D3}"/>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8" name="Footer Placeholder 7">
            <a:extLst>
              <a:ext uri="{FF2B5EF4-FFF2-40B4-BE49-F238E27FC236}">
                <a16:creationId xmlns:a16="http://schemas.microsoft.com/office/drawing/2014/main" id="{58FFCB54-644D-44C5-A3F8-90EB7B26DEE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457B44-4094-4845-9C7F-23B8084F9670}"/>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248106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4FE4-40CF-4D66-81A1-566BA1ECD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ED1EFE-E559-4F6C-9104-3E6CB289E67C}"/>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4" name="Footer Placeholder 3">
            <a:extLst>
              <a:ext uri="{FF2B5EF4-FFF2-40B4-BE49-F238E27FC236}">
                <a16:creationId xmlns:a16="http://schemas.microsoft.com/office/drawing/2014/main" id="{8CAE5A30-33FE-44B0-91A0-E8F3EC82724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626F5A-F81E-45E8-8736-6FD3C63D4D07}"/>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175043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87444-410F-4ACF-9450-A566DF3923CA}"/>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3" name="Footer Placeholder 2">
            <a:extLst>
              <a:ext uri="{FF2B5EF4-FFF2-40B4-BE49-F238E27FC236}">
                <a16:creationId xmlns:a16="http://schemas.microsoft.com/office/drawing/2014/main" id="{AB3D49EA-8C58-473F-B311-4D0016A706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485B97-AF62-402D-9816-C809657AC3F9}"/>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107500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E3BA-07BA-475F-AF11-AC794BE17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00DC1-9384-46CE-9710-8743E140E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72D944-ABA1-4FE0-812D-BD1A2F76F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1974E0-8902-465A-BD62-FD2E6AB49E88}"/>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6" name="Footer Placeholder 5">
            <a:extLst>
              <a:ext uri="{FF2B5EF4-FFF2-40B4-BE49-F238E27FC236}">
                <a16:creationId xmlns:a16="http://schemas.microsoft.com/office/drawing/2014/main" id="{CDBA2401-83D4-457D-8CA5-34BF23B7BB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D3E0A2-D6BA-4BE4-8D8F-03D9D5F1303C}"/>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267605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4395-4FB5-4461-ABFB-576718A82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9651BF-161A-4D7A-BEE3-BB7E81757A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B8744DB-2F68-4B29-B23E-F1A3F443A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3A001-4DDF-4D14-9B89-6CFC8C93FCA6}"/>
              </a:ext>
            </a:extLst>
          </p:cNvPr>
          <p:cNvSpPr>
            <a:spLocks noGrp="1"/>
          </p:cNvSpPr>
          <p:nvPr>
            <p:ph type="dt" sz="half" idx="10"/>
          </p:nvPr>
        </p:nvSpPr>
        <p:spPr/>
        <p:txBody>
          <a:bodyPr/>
          <a:lstStyle/>
          <a:p>
            <a:fld id="{9473E88A-51B4-443A-9E02-99CAF7B40E63}" type="datetimeFigureOut">
              <a:rPr lang="en-US" smtClean="0"/>
              <a:t>4/21/2020</a:t>
            </a:fld>
            <a:endParaRPr lang="en-US" dirty="0"/>
          </a:p>
        </p:txBody>
      </p:sp>
      <p:sp>
        <p:nvSpPr>
          <p:cNvPr id="6" name="Footer Placeholder 5">
            <a:extLst>
              <a:ext uri="{FF2B5EF4-FFF2-40B4-BE49-F238E27FC236}">
                <a16:creationId xmlns:a16="http://schemas.microsoft.com/office/drawing/2014/main" id="{880F305A-8550-4A54-8366-3C51DB7045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BDBDCB-2E52-46B4-92F9-A56CE403D27C}"/>
              </a:ext>
            </a:extLst>
          </p:cNvPr>
          <p:cNvSpPr>
            <a:spLocks noGrp="1"/>
          </p:cNvSpPr>
          <p:nvPr>
            <p:ph type="sldNum" sz="quarter" idx="12"/>
          </p:nvPr>
        </p:nvSpPr>
        <p:spPr/>
        <p:txBody>
          <a:bodyPr/>
          <a:lstStyle/>
          <a:p>
            <a:fld id="{F616D9CE-9842-4F21-8AF6-3B5179BD51FA}" type="slidenum">
              <a:rPr lang="en-US" smtClean="0"/>
              <a:t>‹#›</a:t>
            </a:fld>
            <a:endParaRPr lang="en-US" dirty="0"/>
          </a:p>
        </p:txBody>
      </p:sp>
    </p:spTree>
    <p:extLst>
      <p:ext uri="{BB962C8B-B14F-4D97-AF65-F5344CB8AC3E}">
        <p14:creationId xmlns:p14="http://schemas.microsoft.com/office/powerpoint/2010/main" val="255630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FC858-250E-456C-8986-8C1C53BBB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74742-7D1E-468B-BD1A-243648A7B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9CD8B-3EA0-4C4E-86A1-00AF7B6C6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E88A-51B4-443A-9E02-99CAF7B40E63}" type="datetimeFigureOut">
              <a:rPr lang="en-US" smtClean="0"/>
              <a:t>4/21/2020</a:t>
            </a:fld>
            <a:endParaRPr lang="en-US" dirty="0"/>
          </a:p>
        </p:txBody>
      </p:sp>
      <p:sp>
        <p:nvSpPr>
          <p:cNvPr id="5" name="Footer Placeholder 4">
            <a:extLst>
              <a:ext uri="{FF2B5EF4-FFF2-40B4-BE49-F238E27FC236}">
                <a16:creationId xmlns:a16="http://schemas.microsoft.com/office/drawing/2014/main" id="{408AEB4A-3193-4C4E-8437-00FAD9558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6D30E5F-1EA6-44B6-B518-FA3A29918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6D9CE-9842-4F21-8AF6-3B5179BD51FA}" type="slidenum">
              <a:rPr lang="en-US" smtClean="0"/>
              <a:t>‹#›</a:t>
            </a:fld>
            <a:endParaRPr lang="en-US" dirty="0"/>
          </a:p>
        </p:txBody>
      </p:sp>
    </p:spTree>
    <p:extLst>
      <p:ext uri="{BB962C8B-B14F-4D97-AF65-F5344CB8AC3E}">
        <p14:creationId xmlns:p14="http://schemas.microsoft.com/office/powerpoint/2010/main" val="18571784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humanresourcesolutionsllc.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ol.gov/agencies/whd/pandemi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6499"/>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101E-E84B-4A0A-86E9-7FC66B43FFE7}"/>
              </a:ext>
            </a:extLst>
          </p:cNvPr>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COVID-19 Updates</a:t>
            </a:r>
          </a:p>
        </p:txBody>
      </p:sp>
      <p:sp>
        <p:nvSpPr>
          <p:cNvPr id="3" name="Subtitle 2">
            <a:extLst>
              <a:ext uri="{FF2B5EF4-FFF2-40B4-BE49-F238E27FC236}">
                <a16:creationId xmlns:a16="http://schemas.microsoft.com/office/drawing/2014/main" id="{3DDF7C13-DE2E-40F1-AA18-896B741C2EB6}"/>
              </a:ext>
            </a:extLst>
          </p:cNvPr>
          <p:cNvSpPr>
            <a:spLocks noGrp="1"/>
          </p:cNvSpPr>
          <p:nvPr>
            <p:ph type="subTitle" idx="1"/>
          </p:nvPr>
        </p:nvSpPr>
        <p:spPr/>
        <p:txBody>
          <a:bodyPr>
            <a:normAutofit lnSpcReduction="10000"/>
          </a:bodyPr>
          <a:lstStyle/>
          <a:p>
            <a:pPr algn="ctr"/>
            <a:r>
              <a:rPr lang="en-US" dirty="0">
                <a:solidFill>
                  <a:srgbClr val="FF0000"/>
                </a:solidFill>
              </a:rPr>
              <a:t>Anna Chamber of Commerce</a:t>
            </a:r>
          </a:p>
          <a:p>
            <a:pPr algn="ctr"/>
            <a:r>
              <a:rPr lang="en-US" dirty="0">
                <a:solidFill>
                  <a:srgbClr val="FF0000"/>
                </a:solidFill>
              </a:rPr>
              <a:t>April 22, 2020</a:t>
            </a:r>
          </a:p>
          <a:p>
            <a:pPr algn="ctr"/>
            <a:r>
              <a:rPr lang="en-US" dirty="0">
                <a:solidFill>
                  <a:srgbClr val="FF0000"/>
                </a:solidFill>
              </a:rPr>
              <a:t>Wendi Lehr</a:t>
            </a:r>
          </a:p>
          <a:p>
            <a:pPr algn="ctr"/>
            <a:r>
              <a:rPr lang="en-US" dirty="0">
                <a:solidFill>
                  <a:srgbClr val="FF0000"/>
                </a:solidFill>
              </a:rPr>
              <a:t>Lisa Locke</a:t>
            </a:r>
          </a:p>
        </p:txBody>
      </p:sp>
      <p:pic>
        <p:nvPicPr>
          <p:cNvPr id="5" name="Picture 4">
            <a:extLst>
              <a:ext uri="{FF2B5EF4-FFF2-40B4-BE49-F238E27FC236}">
                <a16:creationId xmlns:a16="http://schemas.microsoft.com/office/drawing/2014/main" id="{ED8AD98C-C1D8-47EC-AB6D-D667FA8E5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 y="341290"/>
            <a:ext cx="5962650" cy="877910"/>
          </a:xfrm>
          <a:prstGeom prst="rect">
            <a:avLst/>
          </a:prstGeom>
        </p:spPr>
      </p:pic>
    </p:spTree>
    <p:extLst>
      <p:ext uri="{BB962C8B-B14F-4D97-AF65-F5344CB8AC3E}">
        <p14:creationId xmlns:p14="http://schemas.microsoft.com/office/powerpoint/2010/main" val="117625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CCE7-811D-412B-AB10-A3E27FE6884B}"/>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The Plan to Re-Open Workplaces – What Does that Look Like…</a:t>
            </a:r>
          </a:p>
        </p:txBody>
      </p:sp>
      <p:sp>
        <p:nvSpPr>
          <p:cNvPr id="3" name="Content Placeholder 2">
            <a:extLst>
              <a:ext uri="{FF2B5EF4-FFF2-40B4-BE49-F238E27FC236}">
                <a16:creationId xmlns:a16="http://schemas.microsoft.com/office/drawing/2014/main" id="{2FF3C7C4-0FEC-459D-8A57-423DF5551D3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Not only will employers need to consider measures to ensure the health and safety of their returning employees by phased in returns to the workplace and physical distancing but,</a:t>
            </a:r>
          </a:p>
          <a:p>
            <a:pPr lvl="1"/>
            <a:r>
              <a:rPr lang="en-US" sz="2800" dirty="0">
                <a:latin typeface="Times New Roman" panose="02020603050405020304" pitchFamily="18" charset="0"/>
                <a:cs typeface="Times New Roman" panose="02020603050405020304" pitchFamily="18" charset="0"/>
              </a:rPr>
              <a:t>There may be a greater employee demand for flexible work schedules and remote-work arrangements as part of the new normal</a:t>
            </a:r>
          </a:p>
          <a:p>
            <a:pPr lvl="1"/>
            <a:r>
              <a:rPr lang="en-US" sz="2800" dirty="0">
                <a:latin typeface="Times New Roman" panose="02020603050405020304" pitchFamily="18" charset="0"/>
                <a:cs typeface="Times New Roman" panose="02020603050405020304" pitchFamily="18" charset="0"/>
              </a:rPr>
              <a:t>With schools closed the rest of the academic school year, this could cause some issues for working parents.  </a:t>
            </a:r>
          </a:p>
          <a:p>
            <a:endParaRPr lang="en-US" dirty="0"/>
          </a:p>
        </p:txBody>
      </p:sp>
    </p:spTree>
    <p:extLst>
      <p:ext uri="{BB962C8B-B14F-4D97-AF65-F5344CB8AC3E}">
        <p14:creationId xmlns:p14="http://schemas.microsoft.com/office/powerpoint/2010/main" val="95408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CCE7-811D-412B-AB10-A3E27FE6884B}"/>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Furloughed Employees</a:t>
            </a:r>
          </a:p>
        </p:txBody>
      </p:sp>
      <p:sp>
        <p:nvSpPr>
          <p:cNvPr id="3" name="Content Placeholder 2">
            <a:extLst>
              <a:ext uri="{FF2B5EF4-FFF2-40B4-BE49-F238E27FC236}">
                <a16:creationId xmlns:a16="http://schemas.microsoft.com/office/drawing/2014/main" id="{2FF3C7C4-0FEC-459D-8A57-423DF5551D39}"/>
              </a:ext>
            </a:extLst>
          </p:cNvPr>
          <p:cNvSpPr>
            <a:spLocks noGrp="1"/>
          </p:cNvSpPr>
          <p:nvPr>
            <p:ph idx="1"/>
          </p:nvPr>
        </p:nvSpPr>
        <p:spPr/>
        <p:txBody>
          <a:bodyPr>
            <a:normAutofit/>
          </a:bodyPr>
          <a:lstStyle/>
          <a:p>
            <a:r>
              <a:rPr lang="en-US" sz="2600" dirty="0">
                <a:latin typeface="Times New Roman" panose="02020603050405020304" pitchFamily="18" charset="0"/>
                <a:cs typeface="Times New Roman" panose="02020603050405020304" pitchFamily="18" charset="0"/>
              </a:rPr>
              <a:t>Furloughed employees agree to take an unpaid leave of absence in an effort to help their organizations cut costs temporarily.  This helps employers survive an unprecedented economic downturn but still retain the talent their business needs to come back, hopefully better and stronger.</a:t>
            </a:r>
          </a:p>
          <a:p>
            <a:r>
              <a:rPr lang="en-US" sz="2600" dirty="0">
                <a:latin typeface="Times New Roman" panose="02020603050405020304" pitchFamily="18" charset="0"/>
                <a:cs typeface="Times New Roman" panose="02020603050405020304" pitchFamily="18" charset="0"/>
              </a:rPr>
              <a:t>Asking furloughed employees to return to work is cause for celebration, but don’t let that get in the way of proper procedures.  </a:t>
            </a:r>
          </a:p>
          <a:p>
            <a:r>
              <a:rPr lang="en-US" sz="2600" dirty="0">
                <a:latin typeface="Times New Roman" panose="02020603050405020304" pitchFamily="18" charset="0"/>
                <a:cs typeface="Times New Roman" panose="02020603050405020304" pitchFamily="18" charset="0"/>
              </a:rPr>
              <a:t>Just as you confirmed an employee’s furlough with an Official letter, you should also send a furlough recall letter to all returning employees. </a:t>
            </a:r>
          </a:p>
          <a:p>
            <a:r>
              <a:rPr lang="en-US" sz="2600" dirty="0">
                <a:latin typeface="Times New Roman" panose="02020603050405020304" pitchFamily="18" charset="0"/>
                <a:cs typeface="Times New Roman" panose="02020603050405020304" pitchFamily="18" charset="0"/>
              </a:rPr>
              <a:t>In the letter, state all the facts about what has changed or has not changed  with their employment and the organization.</a:t>
            </a:r>
          </a:p>
          <a:p>
            <a:endParaRPr lang="en-US" dirty="0"/>
          </a:p>
        </p:txBody>
      </p:sp>
    </p:spTree>
    <p:extLst>
      <p:ext uri="{BB962C8B-B14F-4D97-AF65-F5344CB8AC3E}">
        <p14:creationId xmlns:p14="http://schemas.microsoft.com/office/powerpoint/2010/main" val="56018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CCE7-811D-412B-AB10-A3E27FE6884B}"/>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Items to Include in Furlough Recall Letter</a:t>
            </a:r>
          </a:p>
        </p:txBody>
      </p:sp>
      <p:sp>
        <p:nvSpPr>
          <p:cNvPr id="3" name="Content Placeholder 2">
            <a:extLst>
              <a:ext uri="{FF2B5EF4-FFF2-40B4-BE49-F238E27FC236}">
                <a16:creationId xmlns:a16="http://schemas.microsoft.com/office/drawing/2014/main" id="{2FF3C7C4-0FEC-459D-8A57-423DF5551D39}"/>
              </a:ext>
            </a:extLst>
          </p:cNvPr>
          <p:cNvSpPr>
            <a:spLocks noGrp="1"/>
          </p:cNvSpPr>
          <p:nvPr>
            <p:ph idx="1"/>
          </p:nvPr>
        </p:nvSpPr>
        <p:spPr/>
        <p:txBody>
          <a:bodyPr>
            <a:normAutofit fontScale="70000" lnSpcReduction="20000"/>
          </a:bodyPr>
          <a:lstStyle/>
          <a:p>
            <a:r>
              <a:rPr lang="en-US" sz="2900" dirty="0">
                <a:latin typeface="Times New Roman" panose="02020603050405020304" pitchFamily="18" charset="0"/>
                <a:cs typeface="Times New Roman" panose="02020603050405020304" pitchFamily="18" charset="0"/>
              </a:rPr>
              <a:t>An Employment Offer – Employees may have found alternative employment while furloughed or simply do not wish to return to work at this time.  Employees should be given a choice whether to accept the offer to return or reject it and have their employment terminated.</a:t>
            </a:r>
          </a:p>
          <a:p>
            <a:r>
              <a:rPr lang="en-US" sz="2900" dirty="0">
                <a:latin typeface="Times New Roman" panose="02020603050405020304" pitchFamily="18" charset="0"/>
                <a:cs typeface="Times New Roman" panose="02020603050405020304" pitchFamily="18" charset="0"/>
              </a:rPr>
              <a:t>Return to Work Date – Include the exact date when an employee is expected to return to work.</a:t>
            </a:r>
          </a:p>
          <a:p>
            <a:r>
              <a:rPr lang="en-US" sz="2900" dirty="0">
                <a:latin typeface="Times New Roman" panose="02020603050405020304" pitchFamily="18" charset="0"/>
                <a:cs typeface="Times New Roman" panose="02020603050405020304" pitchFamily="18" charset="0"/>
              </a:rPr>
              <a:t>Terms of Employment – This letter will now supersede any previous terms of employment, so it is important to get all the important details right.  For example…Position, Supervisor, Salary, Hours, Exempt/Non-Exempt status.</a:t>
            </a:r>
          </a:p>
          <a:p>
            <a:r>
              <a:rPr lang="en-US" sz="2900" dirty="0">
                <a:latin typeface="Times New Roman" panose="02020603050405020304" pitchFamily="18" charset="0"/>
                <a:cs typeface="Times New Roman" panose="02020603050405020304" pitchFamily="18" charset="0"/>
              </a:rPr>
              <a:t>What’s Changed – And what Hasn’t – Lay out whether any of the employee’s terms of employment have changed. Even if there are only small changes, not disclosing them clearly will only lead to resentment.</a:t>
            </a:r>
          </a:p>
          <a:p>
            <a:r>
              <a:rPr lang="en-US" sz="2900" dirty="0">
                <a:latin typeface="Times New Roman" panose="02020603050405020304" pitchFamily="18" charset="0"/>
                <a:cs typeface="Times New Roman" panose="02020603050405020304" pitchFamily="18" charset="0"/>
              </a:rPr>
              <a:t>New Safety Procedures – The furlough is over but, the crisis isn’t.  Employees should still work from home if they can. It is the employer’s responsibility to create a safe work environment and work to promote social distancing.</a:t>
            </a:r>
          </a:p>
          <a:p>
            <a:r>
              <a:rPr lang="en-US" sz="2900" dirty="0">
                <a:latin typeface="Times New Roman" panose="02020603050405020304" pitchFamily="18" charset="0"/>
                <a:cs typeface="Times New Roman" panose="02020603050405020304" pitchFamily="18" charset="0"/>
              </a:rPr>
              <a:t>Reassurance – Offer employees a chance to reach out privately with any questions or concerns.  This is a time of high anxiety.</a:t>
            </a:r>
          </a:p>
          <a:p>
            <a:endParaRPr lang="en-US" dirty="0"/>
          </a:p>
        </p:txBody>
      </p:sp>
    </p:spTree>
    <p:extLst>
      <p:ext uri="{BB962C8B-B14F-4D97-AF65-F5344CB8AC3E}">
        <p14:creationId xmlns:p14="http://schemas.microsoft.com/office/powerpoint/2010/main" val="306010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3E76-DDCF-4C6E-9AF2-9E0163A3C90A}"/>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Wrap-Up</a:t>
            </a:r>
          </a:p>
        </p:txBody>
      </p:sp>
      <p:sp>
        <p:nvSpPr>
          <p:cNvPr id="3" name="Content Placeholder 2">
            <a:extLst>
              <a:ext uri="{FF2B5EF4-FFF2-40B4-BE49-F238E27FC236}">
                <a16:creationId xmlns:a16="http://schemas.microsoft.com/office/drawing/2014/main" id="{F38BB0C9-1CC8-4C7D-BBB2-93A88D17F543}"/>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Employers need to think through decisions carefully and thoroughly.</a:t>
            </a:r>
          </a:p>
          <a:p>
            <a:r>
              <a:rPr lang="en-US" dirty="0">
                <a:latin typeface="Times New Roman" panose="02020603050405020304" pitchFamily="18" charset="0"/>
                <a:cs typeface="Times New Roman" panose="02020603050405020304" pitchFamily="18" charset="0"/>
              </a:rPr>
              <a:t>There are many laws, guidelines, and ordinances to consider. By working together and communicating, this will help reducing any possible conflict.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We are glad to be a resource for any of your questions.  You may contact us at:</a:t>
            </a:r>
          </a:p>
          <a:p>
            <a:pPr lvl="1"/>
            <a:r>
              <a:rPr lang="en-US" dirty="0">
                <a:latin typeface="Times New Roman" panose="02020603050405020304" pitchFamily="18" charset="0"/>
                <a:cs typeface="Times New Roman" panose="02020603050405020304" pitchFamily="18" charset="0"/>
                <a:hlinkClick r:id="rId2"/>
              </a:rPr>
              <a:t>www.humanresourcesolutionsllc.com</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(214) 274-3818 or (469) 223-8268</a:t>
            </a:r>
          </a:p>
          <a:p>
            <a:endParaRPr lang="en-US" dirty="0"/>
          </a:p>
        </p:txBody>
      </p:sp>
    </p:spTree>
    <p:extLst>
      <p:ext uri="{BB962C8B-B14F-4D97-AF65-F5344CB8AC3E}">
        <p14:creationId xmlns:p14="http://schemas.microsoft.com/office/powerpoint/2010/main" val="6618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8C93-8105-466E-B6FB-4C8A4288E7C8}"/>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Families First Coronavirus Response Act (“FFCRA”)</a:t>
            </a:r>
          </a:p>
        </p:txBody>
      </p:sp>
      <p:sp>
        <p:nvSpPr>
          <p:cNvPr id="3" name="Content Placeholder 2">
            <a:extLst>
              <a:ext uri="{FF2B5EF4-FFF2-40B4-BE49-F238E27FC236}">
                <a16:creationId xmlns:a16="http://schemas.microsoft.com/office/drawing/2014/main" id="{15A6B0D5-AA9B-41F7-8220-6B44218EA41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Effective from 4/1/2020-12/31/2020</a:t>
            </a:r>
          </a:p>
          <a:p>
            <a:r>
              <a:rPr lang="en-US" dirty="0">
                <a:latin typeface="Times New Roman" panose="02020603050405020304" pitchFamily="18" charset="0"/>
                <a:cs typeface="Times New Roman" panose="02020603050405020304" pitchFamily="18" charset="0"/>
              </a:rPr>
              <a:t>Applies to employers with less than 500 employees</a:t>
            </a:r>
          </a:p>
          <a:p>
            <a:r>
              <a:rPr lang="en-US" dirty="0">
                <a:latin typeface="Times New Roman" panose="02020603050405020304" pitchFamily="18" charset="0"/>
                <a:cs typeface="Times New Roman" panose="02020603050405020304" pitchFamily="18" charset="0"/>
              </a:rPr>
              <a:t>Exceptions are health care providers and small businesses with fewer than 50 employees*</a:t>
            </a:r>
          </a:p>
          <a:p>
            <a:endParaRPr lang="en-US" dirty="0"/>
          </a:p>
        </p:txBody>
      </p:sp>
    </p:spTree>
    <p:extLst>
      <p:ext uri="{BB962C8B-B14F-4D97-AF65-F5344CB8AC3E}">
        <p14:creationId xmlns:p14="http://schemas.microsoft.com/office/powerpoint/2010/main" val="38844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F64A-0FE0-4F92-97B5-DB1A5F192D93}"/>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FFCRA Small Business Exceptions</a:t>
            </a:r>
          </a:p>
        </p:txBody>
      </p:sp>
      <p:sp>
        <p:nvSpPr>
          <p:cNvPr id="3" name="Content Placeholder 2">
            <a:extLst>
              <a:ext uri="{FF2B5EF4-FFF2-40B4-BE49-F238E27FC236}">
                <a16:creationId xmlns:a16="http://schemas.microsoft.com/office/drawing/2014/main" id="{C228A068-D04F-4178-BED6-7988034732D9}"/>
              </a:ext>
            </a:extLst>
          </p:cNvPr>
          <p:cNvSpPr>
            <a:spLocks noGrp="1"/>
          </p:cNvSpPr>
          <p:nvPr>
            <p:ph idx="1"/>
          </p:nvPr>
        </p:nvSpPr>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Small Businesses with fewer than 50 employees – </a:t>
            </a:r>
          </a:p>
          <a:p>
            <a:r>
              <a:rPr lang="en-US" dirty="0">
                <a:latin typeface="Times New Roman" panose="02020603050405020304" pitchFamily="18" charset="0"/>
                <a:cs typeface="Times New Roman" panose="02020603050405020304" pitchFamily="18" charset="0"/>
              </a:rPr>
              <a:t>Would the FFCRA create a financial hardship that may cause the business to cease operating at a minimal capacity? or;</a:t>
            </a:r>
          </a:p>
          <a:p>
            <a:r>
              <a:rPr lang="en-US" dirty="0">
                <a:latin typeface="Times New Roman" panose="02020603050405020304" pitchFamily="18" charset="0"/>
                <a:cs typeface="Times New Roman" panose="02020603050405020304" pitchFamily="18" charset="0"/>
              </a:rPr>
              <a:t>Would the absence of employee or employees requesting time create a substantial risk to the financial health or operations because of their specialized knowledge or the business or responsibilities? or; </a:t>
            </a:r>
          </a:p>
          <a:p>
            <a:r>
              <a:rPr lang="en-US" dirty="0">
                <a:latin typeface="Times New Roman" panose="02020603050405020304" pitchFamily="18" charset="0"/>
                <a:cs typeface="Times New Roman" panose="02020603050405020304" pitchFamily="18" charset="0"/>
              </a:rPr>
              <a:t>Would there be sufficient workers who are available to keep business operating at a minimal capacity?</a:t>
            </a:r>
          </a:p>
          <a:p>
            <a:endParaRPr lang="en-US" dirty="0">
              <a:latin typeface="Times New Roman" panose="02020603050405020304" pitchFamily="18" charset="0"/>
              <a:cs typeface="Times New Roman" panose="02020603050405020304" pitchFamily="18" charset="0"/>
            </a:endParaRPr>
          </a:p>
          <a:p>
            <a:pPr marL="0" indent="0" algn="ctr">
              <a:buNone/>
            </a:pPr>
            <a:r>
              <a:rPr lang="en-US" i="1" dirty="0">
                <a:latin typeface="Times New Roman" panose="02020603050405020304" pitchFamily="18" charset="0"/>
                <a:cs typeface="Times New Roman" panose="02020603050405020304" pitchFamily="18" charset="0"/>
              </a:rPr>
              <a:t>Document reasons for exemption but do not need to submit anything</a:t>
            </a:r>
          </a:p>
          <a:p>
            <a:pPr marL="0" indent="0" algn="ct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84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6815-E508-4EF6-9AA1-58D08EB70221}"/>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Families First Coronavirus Response Act (“FFCRA”)</a:t>
            </a:r>
            <a:endParaRPr lang="en-US" sz="3200" dirty="0"/>
          </a:p>
        </p:txBody>
      </p:sp>
      <p:sp>
        <p:nvSpPr>
          <p:cNvPr id="3" name="Content Placeholder 2">
            <a:extLst>
              <a:ext uri="{FF2B5EF4-FFF2-40B4-BE49-F238E27FC236}">
                <a16:creationId xmlns:a16="http://schemas.microsoft.com/office/drawing/2014/main" id="{8DCC49BA-3EEB-4198-B56A-1F2355E8A79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Key Points</a:t>
            </a:r>
          </a:p>
          <a:p>
            <a:pPr lvl="1"/>
            <a:r>
              <a:rPr lang="en-US" sz="2800" dirty="0">
                <a:latin typeface="Times New Roman" panose="02020603050405020304" pitchFamily="18" charset="0"/>
                <a:cs typeface="Times New Roman" panose="02020603050405020304" pitchFamily="18" charset="0"/>
              </a:rPr>
              <a:t>Emergency Paid Sick Leave Act</a:t>
            </a:r>
          </a:p>
          <a:p>
            <a:pPr lvl="2"/>
            <a:r>
              <a:rPr lang="en-US" sz="2800" dirty="0">
                <a:latin typeface="Times New Roman" panose="02020603050405020304" pitchFamily="18" charset="0"/>
                <a:cs typeface="Times New Roman" panose="02020603050405020304" pitchFamily="18" charset="0"/>
              </a:rPr>
              <a:t>Pay for up to 1O days</a:t>
            </a:r>
          </a:p>
          <a:p>
            <a:pPr lvl="1"/>
            <a:r>
              <a:rPr lang="en-US" sz="2800" dirty="0">
                <a:latin typeface="Times New Roman" panose="02020603050405020304" pitchFamily="18" charset="0"/>
                <a:cs typeface="Times New Roman" panose="02020603050405020304" pitchFamily="18" charset="0"/>
              </a:rPr>
              <a:t>Emergency Family and Medical Leave Expansion Act</a:t>
            </a:r>
          </a:p>
          <a:p>
            <a:pPr lvl="2"/>
            <a:r>
              <a:rPr lang="en-US" sz="2800" dirty="0">
                <a:latin typeface="Times New Roman" panose="02020603050405020304" pitchFamily="18" charset="0"/>
                <a:cs typeface="Times New Roman" panose="02020603050405020304" pitchFamily="18" charset="0"/>
              </a:rPr>
              <a:t>Pay for up to 10 weeks</a:t>
            </a:r>
          </a:p>
          <a:p>
            <a:pPr lvl="1"/>
            <a:endParaRPr lang="en-US" sz="2800" dirty="0"/>
          </a:p>
          <a:p>
            <a:pPr lvl="1"/>
            <a:r>
              <a:rPr lang="en-US" sz="2800" dirty="0">
                <a:hlinkClick r:id="rId2"/>
              </a:rPr>
              <a:t>https://www.dol.gov/agencies/whd/pandemic</a:t>
            </a:r>
            <a:endParaRPr lang="en-US" sz="2800" dirty="0"/>
          </a:p>
          <a:p>
            <a:pPr lvl="1"/>
            <a:endParaRPr lang="en-US" sz="2800" dirty="0"/>
          </a:p>
        </p:txBody>
      </p:sp>
    </p:spTree>
    <p:extLst>
      <p:ext uri="{BB962C8B-B14F-4D97-AF65-F5344CB8AC3E}">
        <p14:creationId xmlns:p14="http://schemas.microsoft.com/office/powerpoint/2010/main" val="426036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6815-E508-4EF6-9AA1-58D08EB70221}"/>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Emergency Paid Sick Leave Act</a:t>
            </a:r>
            <a:endParaRPr lang="en-US" sz="3200" dirty="0"/>
          </a:p>
        </p:txBody>
      </p:sp>
      <p:sp>
        <p:nvSpPr>
          <p:cNvPr id="3" name="Content Placeholder 2">
            <a:extLst>
              <a:ext uri="{FF2B5EF4-FFF2-40B4-BE49-F238E27FC236}">
                <a16:creationId xmlns:a16="http://schemas.microsoft.com/office/drawing/2014/main" id="{8DCC49BA-3EEB-4198-B56A-1F2355E8A793}"/>
              </a:ext>
            </a:extLst>
          </p:cNvPr>
          <p:cNvSpPr>
            <a:spLocks noGrp="1"/>
          </p:cNvSpPr>
          <p:nvPr>
            <p:ph idx="1"/>
          </p:nvPr>
        </p:nvSpPr>
        <p:spPr/>
        <p:txBody>
          <a:bodyPr>
            <a:normAutofit lnSpcReduction="10000"/>
          </a:bodyPr>
          <a:lstStyle/>
          <a:p>
            <a:pPr marL="0" indent="0">
              <a:buNone/>
            </a:pPr>
            <a:r>
              <a:rPr lang="en-US" sz="2600" dirty="0">
                <a:latin typeface="Times New Roman" panose="02020603050405020304" pitchFamily="18" charset="0"/>
                <a:cs typeface="Times New Roman" panose="02020603050405020304" pitchFamily="18" charset="0"/>
              </a:rPr>
              <a:t>(1) The employee is subject to a federal, state, or local government or agency quarantine or isolation order </a:t>
            </a:r>
          </a:p>
          <a:p>
            <a:pPr marL="0" indent="0">
              <a:buNone/>
            </a:pPr>
            <a:r>
              <a:rPr lang="en-US" sz="2600" dirty="0">
                <a:latin typeface="Times New Roman" panose="02020603050405020304" pitchFamily="18" charset="0"/>
                <a:cs typeface="Times New Roman" panose="02020603050405020304" pitchFamily="18" charset="0"/>
              </a:rPr>
              <a:t>(2) A health care provider has advised the employee to quarantine </a:t>
            </a:r>
          </a:p>
          <a:p>
            <a:pPr marL="0" indent="0">
              <a:buNone/>
            </a:pPr>
            <a:r>
              <a:rPr lang="en-US" sz="2600" dirty="0">
                <a:latin typeface="Times New Roman" panose="02020603050405020304" pitchFamily="18" charset="0"/>
                <a:cs typeface="Times New Roman" panose="02020603050405020304" pitchFamily="18" charset="0"/>
              </a:rPr>
              <a:t>(3) The employee is experiencing COVID-19 symptoms and is seeking a medical diagnosis </a:t>
            </a:r>
          </a:p>
          <a:p>
            <a:pPr marL="0" indent="0">
              <a:buNone/>
            </a:pPr>
            <a:r>
              <a:rPr lang="en-US" sz="2600" dirty="0">
                <a:latin typeface="Times New Roman" panose="02020603050405020304" pitchFamily="18" charset="0"/>
                <a:cs typeface="Times New Roman" panose="02020603050405020304" pitchFamily="18" charset="0"/>
              </a:rPr>
              <a:t>(4) The employee is caring for an individual subject to (1) or (2) </a:t>
            </a:r>
          </a:p>
          <a:p>
            <a:pPr marL="0" indent="0">
              <a:buNone/>
            </a:pPr>
            <a:r>
              <a:rPr lang="en-US" sz="2600" dirty="0">
                <a:latin typeface="Times New Roman" panose="02020603050405020304" pitchFamily="18" charset="0"/>
                <a:cs typeface="Times New Roman" panose="02020603050405020304" pitchFamily="18" charset="0"/>
              </a:rPr>
              <a:t>(5) The employee is caring for a son or daughter due to a school or day care provider closure or the unavailability of a childcare provider </a:t>
            </a:r>
          </a:p>
          <a:p>
            <a:pPr marL="0" indent="0">
              <a:buNone/>
            </a:pPr>
            <a:r>
              <a:rPr lang="en-US" sz="2600" dirty="0">
                <a:latin typeface="Times New Roman" panose="02020603050405020304" pitchFamily="18" charset="0"/>
                <a:cs typeface="Times New Roman" panose="02020603050405020304" pitchFamily="18" charset="0"/>
              </a:rPr>
              <a:t>(6) The employee is experiencing any other substantially similar condition specified in regulations issued by the U.S. Department of Health &amp; Human Services (HHS) </a:t>
            </a:r>
          </a:p>
          <a:p>
            <a:endParaRPr lang="en-US" dirty="0"/>
          </a:p>
          <a:p>
            <a:endParaRPr lang="en-US" dirty="0"/>
          </a:p>
          <a:p>
            <a:pPr lvl="1"/>
            <a:endParaRPr lang="en-US" dirty="0"/>
          </a:p>
        </p:txBody>
      </p:sp>
    </p:spTree>
    <p:extLst>
      <p:ext uri="{BB962C8B-B14F-4D97-AF65-F5344CB8AC3E}">
        <p14:creationId xmlns:p14="http://schemas.microsoft.com/office/powerpoint/2010/main" val="130503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6815-E508-4EF6-9AA1-58D08EB70221}"/>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Emergency Family and Medical Leave Expansion Act</a:t>
            </a:r>
            <a:endParaRPr lang="en-US" sz="3200" dirty="0"/>
          </a:p>
        </p:txBody>
      </p:sp>
      <p:sp>
        <p:nvSpPr>
          <p:cNvPr id="3" name="Content Placeholder 2">
            <a:extLst>
              <a:ext uri="{FF2B5EF4-FFF2-40B4-BE49-F238E27FC236}">
                <a16:creationId xmlns:a16="http://schemas.microsoft.com/office/drawing/2014/main" id="{8DCC49BA-3EEB-4198-B56A-1F2355E8A79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Temporarily expands the FMLA to include “public health emergency leave” when an employee is unable to work because the employee must care for a son or daughter under age 18 due a school or day care provider closure or the unavailability of a childcare provider</a:t>
            </a:r>
          </a:p>
        </p:txBody>
      </p:sp>
    </p:spTree>
    <p:extLst>
      <p:ext uri="{BB962C8B-B14F-4D97-AF65-F5344CB8AC3E}">
        <p14:creationId xmlns:p14="http://schemas.microsoft.com/office/powerpoint/2010/main" val="216695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CCE7-811D-412B-AB10-A3E27FE6884B}"/>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Ways to Make Working from Home Successful</a:t>
            </a:r>
          </a:p>
        </p:txBody>
      </p:sp>
      <p:sp>
        <p:nvSpPr>
          <p:cNvPr id="4" name="Rectangle 3">
            <a:extLst>
              <a:ext uri="{FF2B5EF4-FFF2-40B4-BE49-F238E27FC236}">
                <a16:creationId xmlns:a16="http://schemas.microsoft.com/office/drawing/2014/main" id="{67977004-039F-412C-95A4-30216417DC47}"/>
              </a:ext>
            </a:extLst>
          </p:cNvPr>
          <p:cNvSpPr/>
          <p:nvPr/>
        </p:nvSpPr>
        <p:spPr>
          <a:xfrm>
            <a:off x="1047750" y="1581150"/>
            <a:ext cx="10306050" cy="5016758"/>
          </a:xfrm>
          <a:prstGeom prst="rect">
            <a:avLst/>
          </a:prstGeom>
        </p:spPr>
        <p:txBody>
          <a:bodyPr wrap="square">
            <a:spAutoFit/>
          </a:bodyPr>
          <a:lstStyle/>
          <a:p>
            <a:pPr marL="285750" indent="-285750">
              <a:buFont typeface="Arial" panose="020B0604020202020204" pitchFamily="34" charset="0"/>
              <a:buChar char="•"/>
            </a:pPr>
            <a:r>
              <a:rPr lang="en-US" sz="2000" dirty="0"/>
              <a:t>Set clear expectations for your employees – Leadership and managers need to set clear expectations from the beginning.  Such as what hours of the day do you expect your employees to be online and available? How much and what type of output do you anticipate? Are there deadlines? Document and communicate exactly what you’re expecting out of a remote employee.</a:t>
            </a:r>
          </a:p>
          <a:p>
            <a:pPr marL="285750" indent="-285750">
              <a:buFont typeface="Arial" panose="020B0604020202020204" pitchFamily="34" charset="0"/>
              <a:buChar char="•"/>
            </a:pPr>
            <a:r>
              <a:rPr lang="en-US" sz="2000" dirty="0"/>
              <a:t>Keep all lines of communication open – Set up a daily or weekly Zoom meeting  that allows employees to express their thoughts and ideas, go over projects, expectations etc.</a:t>
            </a:r>
          </a:p>
          <a:p>
            <a:pPr marL="285750" indent="-285750">
              <a:buFont typeface="Arial" panose="020B0604020202020204" pitchFamily="34" charset="0"/>
              <a:buChar char="•"/>
            </a:pPr>
            <a:r>
              <a:rPr lang="en-US" sz="2000" dirty="0"/>
              <a:t>Make sure support and supplies are available – Provide education on your company’s technology, so your entire workforce knows how to use it correctly.  Create a guide with detailed instructions on how to do certain undertakings such as how to upload documents to a shared folder etc.  Make sure everyone knows who to contact if there is a problem.</a:t>
            </a:r>
          </a:p>
          <a:p>
            <a:pPr marL="285750" indent="-285750">
              <a:buFont typeface="Arial" panose="020B0604020202020204" pitchFamily="34" charset="0"/>
              <a:buChar char="•"/>
            </a:pPr>
            <a:r>
              <a:rPr lang="en-US" sz="2000" dirty="0"/>
              <a:t>Engage all your employees – Be sure to set aside time for one-on-one conversations throughout the week.  Schedule regular team meetings via Zoon, Skype etc.</a:t>
            </a:r>
          </a:p>
          <a:p>
            <a:pPr marL="285750" indent="-285750">
              <a:buFont typeface="Arial" panose="020B0604020202020204" pitchFamily="34" charset="0"/>
              <a:buChar char="•"/>
            </a:pPr>
            <a:r>
              <a:rPr lang="en-US" sz="2000" dirty="0"/>
              <a:t>A little trust and understanding goes a long way – If you have set expectations, your remote team has the framework to effectively work from home.  Allow for flexibility and you will be able to make changes and improve over time.</a:t>
            </a:r>
          </a:p>
        </p:txBody>
      </p:sp>
    </p:spTree>
    <p:extLst>
      <p:ext uri="{BB962C8B-B14F-4D97-AF65-F5344CB8AC3E}">
        <p14:creationId xmlns:p14="http://schemas.microsoft.com/office/powerpoint/2010/main" val="106394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5FAF-6DE0-43C7-A57B-CF1AA99FF359}"/>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The Plan to Re-Open Workplaces – What Does that Look Like…</a:t>
            </a:r>
          </a:p>
        </p:txBody>
      </p:sp>
      <p:sp>
        <p:nvSpPr>
          <p:cNvPr id="3" name="Content Placeholder 2">
            <a:extLst>
              <a:ext uri="{FF2B5EF4-FFF2-40B4-BE49-F238E27FC236}">
                <a16:creationId xmlns:a16="http://schemas.microsoft.com/office/drawing/2014/main" id="{7E9E2274-C6CE-468B-A943-B4C5C71A4CA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On Friday, April 17, Governor Abbott rolled out phases on opening up Texas again.  What does that mean for your business?</a:t>
            </a:r>
          </a:p>
          <a:p>
            <a:r>
              <a:rPr lang="en-US" dirty="0">
                <a:latin typeface="Times New Roman" panose="02020603050405020304" pitchFamily="18" charset="0"/>
                <a:cs typeface="Times New Roman" panose="02020603050405020304" pitchFamily="18" charset="0"/>
              </a:rPr>
              <a:t>It will not be as simple as switching on the lights and welcoming back employees.</a:t>
            </a:r>
          </a:p>
          <a:p>
            <a:r>
              <a:rPr lang="en-US" dirty="0">
                <a:latin typeface="Times New Roman" panose="02020603050405020304" pitchFamily="18" charset="0"/>
                <a:cs typeface="Times New Roman" panose="02020603050405020304" pitchFamily="18" charset="0"/>
              </a:rPr>
              <a:t>Companies need to realize they cannot just come back and resume operations exactly the way they left before the shutdown.</a:t>
            </a:r>
          </a:p>
          <a:p>
            <a:r>
              <a:rPr lang="en-US" dirty="0">
                <a:latin typeface="Times New Roman" panose="02020603050405020304" pitchFamily="18" charset="0"/>
                <a:cs typeface="Times New Roman" panose="02020603050405020304" pitchFamily="18" charset="0"/>
              </a:rPr>
              <a:t>Make sure employees are comfortable coming back to work </a:t>
            </a:r>
          </a:p>
          <a:p>
            <a:r>
              <a:rPr lang="en-US" dirty="0">
                <a:latin typeface="Times New Roman" panose="02020603050405020304" pitchFamily="18" charset="0"/>
                <a:cs typeface="Times New Roman" panose="02020603050405020304" pitchFamily="18" charset="0"/>
              </a:rPr>
              <a:t>Dallas has extended their “stay at home orders” until May 15</a:t>
            </a:r>
            <a:r>
              <a:rPr lang="en-US" baseline="30000" dirty="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817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5FAF-6DE0-43C7-A57B-CF1AA99FF359}"/>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The Plan to Re-Open Workplaces – What Does that Look Like…</a:t>
            </a:r>
          </a:p>
        </p:txBody>
      </p:sp>
      <p:sp>
        <p:nvSpPr>
          <p:cNvPr id="3" name="Content Placeholder 2">
            <a:extLst>
              <a:ext uri="{FF2B5EF4-FFF2-40B4-BE49-F238E27FC236}">
                <a16:creationId xmlns:a16="http://schemas.microsoft.com/office/drawing/2014/main" id="{7E9E2274-C6CE-468B-A943-B4C5C71A4CA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Employers are starting to think about moves they might take to re-establish regular work operations.  This includes:</a:t>
            </a:r>
          </a:p>
          <a:p>
            <a:endParaRPr lang="en-US" dirty="0"/>
          </a:p>
          <a:p>
            <a:pPr lvl="1"/>
            <a:r>
              <a:rPr lang="en-US" dirty="0">
                <a:latin typeface="Times New Roman" panose="02020603050405020304" pitchFamily="18" charset="0"/>
                <a:cs typeface="Times New Roman" panose="02020603050405020304" pitchFamily="18" charset="0"/>
              </a:rPr>
              <a:t>Rotating schedules by staggering shifts and rotating lunch breaks</a:t>
            </a:r>
          </a:p>
          <a:p>
            <a:pPr lvl="1"/>
            <a:r>
              <a:rPr lang="en-US" dirty="0">
                <a:latin typeface="Times New Roman" panose="02020603050405020304" pitchFamily="18" charset="0"/>
                <a:cs typeface="Times New Roman" panose="02020603050405020304" pitchFamily="18" charset="0"/>
              </a:rPr>
              <a:t>Establishing scheduled hand washing</a:t>
            </a:r>
          </a:p>
          <a:p>
            <a:pPr lvl="1"/>
            <a:r>
              <a:rPr lang="en-US" dirty="0">
                <a:latin typeface="Times New Roman" panose="02020603050405020304" pitchFamily="18" charset="0"/>
                <a:cs typeface="Times New Roman" panose="02020603050405020304" pitchFamily="18" charset="0"/>
              </a:rPr>
              <a:t>Cleaning and disinfecting office equipment</a:t>
            </a:r>
          </a:p>
          <a:p>
            <a:pPr lvl="1"/>
            <a:r>
              <a:rPr lang="en-US" dirty="0">
                <a:latin typeface="Times New Roman" panose="02020603050405020304" pitchFamily="18" charset="0"/>
                <a:cs typeface="Times New Roman" panose="02020603050405020304" pitchFamily="18" charset="0"/>
              </a:rPr>
              <a:t>Providing protective equipment in the workplace</a:t>
            </a:r>
          </a:p>
          <a:p>
            <a:pPr lvl="1"/>
            <a:r>
              <a:rPr lang="en-US" dirty="0">
                <a:latin typeface="Times New Roman" panose="02020603050405020304" pitchFamily="18" charset="0"/>
                <a:cs typeface="Times New Roman" panose="02020603050405020304" pitchFamily="18" charset="0"/>
              </a:rPr>
              <a:t>Enforced social distancing</a:t>
            </a:r>
          </a:p>
          <a:p>
            <a:pPr lvl="1"/>
            <a:r>
              <a:rPr lang="en-US" dirty="0">
                <a:latin typeface="Times New Roman" panose="02020603050405020304" pitchFamily="18" charset="0"/>
                <a:cs typeface="Times New Roman" panose="02020603050405020304" pitchFamily="18" charset="0"/>
              </a:rPr>
              <a:t>Any industry-specific requirements</a:t>
            </a:r>
          </a:p>
          <a:p>
            <a:endParaRPr lang="en-US" dirty="0"/>
          </a:p>
        </p:txBody>
      </p:sp>
    </p:spTree>
    <p:extLst>
      <p:ext uri="{BB962C8B-B14F-4D97-AF65-F5344CB8AC3E}">
        <p14:creationId xmlns:p14="http://schemas.microsoft.com/office/powerpoint/2010/main" val="3158768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TotalTime>
  <Words>1264</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COVID-19 Updates</vt:lpstr>
      <vt:lpstr>Families First Coronavirus Response Act (“FFCRA”)</vt:lpstr>
      <vt:lpstr>FFCRA Small Business Exceptions</vt:lpstr>
      <vt:lpstr>Families First Coronavirus Response Act (“FFCRA”)</vt:lpstr>
      <vt:lpstr>Emergency Paid Sick Leave Act</vt:lpstr>
      <vt:lpstr>Emergency Family and Medical Leave Expansion Act</vt:lpstr>
      <vt:lpstr>Ways to Make Working from Home Successful</vt:lpstr>
      <vt:lpstr>The Plan to Re-Open Workplaces – What Does that Look Like…</vt:lpstr>
      <vt:lpstr>The Plan to Re-Open Workplaces – What Does that Look Like…</vt:lpstr>
      <vt:lpstr>The Plan to Re-Open Workplaces – What Does that Look Like…</vt:lpstr>
      <vt:lpstr>Furloughed Employees</vt:lpstr>
      <vt:lpstr>Items to Include in Furlough Recall Letter</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Updates</dc:title>
  <dc:creator>Lisa Locke</dc:creator>
  <cp:lastModifiedBy>Lisa Locke</cp:lastModifiedBy>
  <cp:revision>16</cp:revision>
  <dcterms:created xsi:type="dcterms:W3CDTF">2020-04-19T20:40:48Z</dcterms:created>
  <dcterms:modified xsi:type="dcterms:W3CDTF">2020-04-22T01:40:40Z</dcterms:modified>
</cp:coreProperties>
</file>